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2"/>
  </p:notesMasterIdLst>
  <p:sldIdLst>
    <p:sldId id="256" r:id="rId3"/>
    <p:sldId id="403" r:id="rId4"/>
    <p:sldId id="274" r:id="rId5"/>
    <p:sldId id="262" r:id="rId6"/>
    <p:sldId id="263" r:id="rId7"/>
    <p:sldId id="275" r:id="rId8"/>
    <p:sldId id="276" r:id="rId9"/>
    <p:sldId id="257" r:id="rId10"/>
    <p:sldId id="261" r:id="rId11"/>
    <p:sldId id="401" r:id="rId12"/>
    <p:sldId id="265" r:id="rId13"/>
    <p:sldId id="266" r:id="rId14"/>
    <p:sldId id="268" r:id="rId15"/>
    <p:sldId id="270" r:id="rId16"/>
    <p:sldId id="271" r:id="rId17"/>
    <p:sldId id="272" r:id="rId18"/>
    <p:sldId id="396" r:id="rId19"/>
    <p:sldId id="267" r:id="rId20"/>
    <p:sldId id="278" r:id="rId21"/>
    <p:sldId id="269" r:id="rId22"/>
    <p:sldId id="279" r:id="rId23"/>
    <p:sldId id="390" r:id="rId24"/>
    <p:sldId id="389" r:id="rId25"/>
    <p:sldId id="258" r:id="rId26"/>
    <p:sldId id="259" r:id="rId27"/>
    <p:sldId id="264" r:id="rId28"/>
    <p:sldId id="391" r:id="rId29"/>
    <p:sldId id="392" r:id="rId30"/>
    <p:sldId id="3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2"/>
    <p:restoredTop sz="94626"/>
  </p:normalViewPr>
  <p:slideViewPr>
    <p:cSldViewPr snapToGrid="0" snapToObjects="1">
      <p:cViewPr varScale="1">
        <p:scale>
          <a:sx n="121" d="100"/>
          <a:sy n="121" d="100"/>
        </p:scale>
        <p:origin x="1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1/13/23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1/13/23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1/13/23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1/13/23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1/13/23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1/13/23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3.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2023</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48303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125985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52929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02527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30317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94816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215455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9106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53133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84220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1B0D-4FC0-2246-9A96-9667E7F1C183}"/>
              </a:ext>
            </a:extLst>
          </p:cNvPr>
          <p:cNvSpPr>
            <a:spLocks noGrp="1"/>
          </p:cNvSpPr>
          <p:nvPr>
            <p:ph type="title"/>
          </p:nvPr>
        </p:nvSpPr>
        <p:spPr/>
        <p:txBody>
          <a:bodyPr/>
          <a:lstStyle/>
          <a:p>
            <a:r>
              <a:rPr lang="en-US" dirty="0"/>
              <a:t>Mixed Oxides (MOX)</a:t>
            </a:r>
          </a:p>
        </p:txBody>
      </p:sp>
      <p:sp>
        <p:nvSpPr>
          <p:cNvPr id="3" name="Content Placeholder 2">
            <a:extLst>
              <a:ext uri="{FF2B5EF4-FFF2-40B4-BE49-F238E27FC236}">
                <a16:creationId xmlns:a16="http://schemas.microsoft.com/office/drawing/2014/main" id="{68F5242F-2E0F-304D-A84A-EAEAEB886F50}"/>
              </a:ext>
            </a:extLst>
          </p:cNvPr>
          <p:cNvSpPr>
            <a:spLocks noGrp="1"/>
          </p:cNvSpPr>
          <p:nvPr>
            <p:ph idx="1"/>
          </p:nvPr>
        </p:nvSpPr>
        <p:spPr>
          <a:xfrm>
            <a:off x="609600" y="2160495"/>
            <a:ext cx="6257925" cy="3965670"/>
          </a:xfrm>
        </p:spPr>
        <p:txBody>
          <a:bodyPr>
            <a:normAutofit fontScale="70000" lnSpcReduction="20000"/>
          </a:bodyPr>
          <a:lstStyle/>
          <a:p>
            <a:r>
              <a:rPr lang="en-US" dirty="0"/>
              <a:t>Can be combined with PuO2 for a mixed oxide (MOX) fuel for use in fast reactors</a:t>
            </a:r>
          </a:p>
          <a:p>
            <a:r>
              <a:rPr lang="en-US" dirty="0"/>
              <a:t>Allows to burn excess weapons grade plutonium</a:t>
            </a:r>
          </a:p>
          <a:p>
            <a:r>
              <a:rPr lang="en-US" dirty="0"/>
              <a:t>About 30 reactors in Europe currently utilize a partial MOX core</a:t>
            </a:r>
          </a:p>
          <a:p>
            <a:r>
              <a:rPr lang="en-US" dirty="0"/>
              <a:t>Similar behavior to UO2, but different neutronics, fission gas release, thermal conductivity, etc.</a:t>
            </a:r>
          </a:p>
          <a:p>
            <a:r>
              <a:rPr lang="en-US" dirty="0"/>
              <a:t>Less common is inclusion of minor actinides in MOX to burn waste</a:t>
            </a:r>
          </a:p>
          <a:p>
            <a:endParaRPr lang="en-US" dirty="0"/>
          </a:p>
        </p:txBody>
      </p:sp>
      <p:pic>
        <p:nvPicPr>
          <p:cNvPr id="4" name="Picture 3">
            <a:extLst>
              <a:ext uri="{FF2B5EF4-FFF2-40B4-BE49-F238E27FC236}">
                <a16:creationId xmlns:a16="http://schemas.microsoft.com/office/drawing/2014/main" id="{4E31F1C8-3225-5544-8E83-6CC36F4619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2314" y="2623891"/>
            <a:ext cx="3615371" cy="3608786"/>
          </a:xfrm>
          <a:prstGeom prst="rect">
            <a:avLst/>
          </a:prstGeom>
        </p:spPr>
      </p:pic>
      <p:sp>
        <p:nvSpPr>
          <p:cNvPr id="5" name="Slide Number Placeholder 4">
            <a:extLst>
              <a:ext uri="{FF2B5EF4-FFF2-40B4-BE49-F238E27FC236}">
                <a16:creationId xmlns:a16="http://schemas.microsoft.com/office/drawing/2014/main" id="{68CDDC68-2F19-1847-A888-577AE956DF42}"/>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6" name="Picture 5">
            <a:extLst>
              <a:ext uri="{FF2B5EF4-FFF2-40B4-BE49-F238E27FC236}">
                <a16:creationId xmlns:a16="http://schemas.microsoft.com/office/drawing/2014/main" id="{E588E44A-44B7-084F-B325-1ED20F9659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26" y="2092175"/>
            <a:ext cx="1947886" cy="1824138"/>
          </a:xfrm>
          <a:prstGeom prst="rect">
            <a:avLst/>
          </a:prstGeom>
        </p:spPr>
      </p:pic>
    </p:spTree>
    <p:extLst>
      <p:ext uri="{BB962C8B-B14F-4D97-AF65-F5344CB8AC3E}">
        <p14:creationId xmlns:p14="http://schemas.microsoft.com/office/powerpoint/2010/main" val="418410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Office hours will be held in my office on Wednesdays 10-11 am</a:t>
            </a:r>
          </a:p>
          <a:p>
            <a:r>
              <a:rPr lang="en-US" sz="2400" dirty="0"/>
              <a:t>Additional virtual office hours can be scheduled via email</a:t>
            </a:r>
          </a:p>
          <a:p>
            <a:r>
              <a:rPr lang="en-US" sz="2400" dirty="0"/>
              <a:t>I encourage all to reach out to me with any questions or concerns</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Four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project (in three parts)</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a:t>
            </a:r>
          </a:p>
          <a:p>
            <a:r>
              <a:rPr lang="en-US" sz="2800" dirty="0"/>
              <a:t>Four exams will be conducted open book, timed, and held during normal class hours</a:t>
            </a:r>
          </a:p>
          <a:p>
            <a:r>
              <a:rPr lang="en-US" sz="2800" dirty="0"/>
              <a:t>Will do problem session lecture prior to exam periods</a:t>
            </a:r>
          </a:p>
          <a:p>
            <a:r>
              <a:rPr lang="en-US" sz="2800" dirty="0"/>
              <a:t>Project presentations will be via PPT and conducted during normal class hours</a:t>
            </a:r>
          </a:p>
          <a:p>
            <a:r>
              <a:rPr lang="en-US" sz="2800" dirty="0"/>
              <a:t>Computational project will be via MOOSE, where code will be submitted in addition to a writeup </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r>
              <a:rPr lang="en-US" sz="2800" dirty="0"/>
              <a:t>Fill out the “Tell me about yourself” forum/activity on the Moodle so I can get to know everyone, and you can get to know each other</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l="13157" r="13039"/>
          <a:stretch/>
        </p:blipFill>
        <p:spPr>
          <a:xfrm rot="16200000">
            <a:off x="7822183" y="2556168"/>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22540</TotalTime>
  <Words>1642</Words>
  <Application>Microsoft Macintosh PowerPoint</Application>
  <PresentationFormat>Widescreen</PresentationFormat>
  <Paragraphs>190</Paragraphs>
  <Slides>29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Calibri Light</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Feedback</vt:lpstr>
      <vt:lpstr>Brief Bio/Background</vt:lpstr>
      <vt:lpstr>My viewpoint/approach</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Mixed Oxides (MOX)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52</cp:revision>
  <dcterms:created xsi:type="dcterms:W3CDTF">2019-12-09T16:44:02Z</dcterms:created>
  <dcterms:modified xsi:type="dcterms:W3CDTF">2023-01-13T17:44:02Z</dcterms:modified>
</cp:coreProperties>
</file>